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669088" cy="9926638"/>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ctsGgZ2kG8HhBmmmT7g/RRIML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99" autoAdjust="0"/>
  </p:normalViewPr>
  <p:slideViewPr>
    <p:cSldViewPr snapToGrid="0">
      <p:cViewPr varScale="1">
        <p:scale>
          <a:sx n="73" d="100"/>
          <a:sy n="73" d="100"/>
        </p:scale>
        <p:origin x="173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938"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7607" y="1"/>
            <a:ext cx="2889938"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70C0"/>
              </a:solidFill>
              <a:latin typeface="Calibri"/>
              <a:ea typeface="Calibri"/>
              <a:cs typeface="Calibri"/>
              <a:sym typeface="Calibri"/>
            </a:endParaRPr>
          </a:p>
        </p:txBody>
      </p:sp>
      <p:sp>
        <p:nvSpPr>
          <p:cNvPr id="47" name="Google Shape;47;p1: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0: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457200" marR="0" lvl="0" indent="-317498" algn="l" rtl="0">
              <a:lnSpc>
                <a:spcPct val="100000"/>
              </a:lnSpc>
              <a:spcBef>
                <a:spcPts val="0"/>
              </a:spcBef>
              <a:spcAft>
                <a:spcPts val="0"/>
              </a:spcAft>
              <a:buClr>
                <a:schemeClr val="dk1"/>
              </a:buClr>
              <a:buSzPts val="1400"/>
              <a:buFont typeface="Calibri"/>
              <a:buChar char="●"/>
            </a:pPr>
            <a:r>
              <a:rPr lang="de-DE" dirty="0"/>
              <a:t>Hankkeen seuraavassa vaiheessa on hyvä hyödyntää laadunvarmistusympyrää </a:t>
            </a:r>
            <a:endParaRPr dirty="0"/>
          </a:p>
          <a:p>
            <a:pPr marL="457200" marR="0" lvl="0" indent="-317498" algn="l" rtl="0">
              <a:lnSpc>
                <a:spcPct val="100000"/>
              </a:lnSpc>
              <a:spcBef>
                <a:spcPts val="0"/>
              </a:spcBef>
              <a:spcAft>
                <a:spcPts val="0"/>
              </a:spcAft>
              <a:buClr>
                <a:schemeClr val="dk1"/>
              </a:buClr>
              <a:buSzPts val="1400"/>
              <a:buFont typeface="Calibri"/>
              <a:buChar char="●"/>
            </a:pPr>
            <a:r>
              <a:rPr lang="de-DE" dirty="0"/>
              <a:t>Raportin ehdottamia koulun arjessa kokeiltuja lupaavia käytäntöjä ja jatkotoimia voidaan arvioida teettämällä kysely uudemman kerran.</a:t>
            </a:r>
            <a:endParaRPr dirty="0"/>
          </a:p>
          <a:p>
            <a:pPr marL="457200" marR="0" lvl="0" indent="-317498" algn="l" rtl="0">
              <a:lnSpc>
                <a:spcPct val="100000"/>
              </a:lnSpc>
              <a:spcBef>
                <a:spcPts val="0"/>
              </a:spcBef>
              <a:spcAft>
                <a:spcPts val="0"/>
              </a:spcAft>
              <a:buClr>
                <a:schemeClr val="dk1"/>
              </a:buClr>
              <a:buSzPts val="1400"/>
              <a:buFont typeface="Calibri"/>
              <a:buChar char="●"/>
            </a:pPr>
            <a:r>
              <a:rPr lang="de-DE" dirty="0"/>
              <a:t>Kehitys vaatii aikaa, joten on hyvä suunnitella jatkotoimenpiteitä ainakin vuodella eteenpäin. </a:t>
            </a:r>
            <a:endParaRPr dirty="0"/>
          </a:p>
          <a:p>
            <a:pPr marL="457200" marR="0" lvl="0" indent="-317498" algn="l" rtl="0">
              <a:lnSpc>
                <a:spcPct val="100000"/>
              </a:lnSpc>
              <a:spcBef>
                <a:spcPts val="0"/>
              </a:spcBef>
              <a:spcAft>
                <a:spcPts val="0"/>
              </a:spcAft>
              <a:buClr>
                <a:schemeClr val="dk1"/>
              </a:buClr>
              <a:buSzPts val="1400"/>
              <a:buFont typeface="Calibri"/>
              <a:buChar char="●"/>
            </a:pPr>
            <a:r>
              <a:rPr lang="de-DE" dirty="0"/>
              <a:t>Arviointi on tärkeä osa kestävää toimintaa. Osa lupaavista käytännöistä ei välttämättä toimi omassa koulussa, ja niistä voidaan luopua. Osalla voi olla merkittävä muutosvoima ja tulisi siten ottaa osaksi koulun päivittäistä toimintaa.</a:t>
            </a:r>
            <a:endParaRPr dirty="0"/>
          </a:p>
          <a:p>
            <a:pPr marL="457200" marR="0" lvl="0" indent="-228597" algn="l" rtl="0">
              <a:lnSpc>
                <a:spcPct val="100000"/>
              </a:lnSpc>
              <a:spcBef>
                <a:spcPts val="0"/>
              </a:spcBef>
              <a:spcAft>
                <a:spcPts val="0"/>
              </a:spcAft>
              <a:buClr>
                <a:schemeClr val="dk1"/>
              </a:buClr>
              <a:buSzPts val="1400"/>
              <a:buFont typeface="Calibri"/>
              <a:buNone/>
            </a:pPr>
            <a:endParaRPr dirty="0"/>
          </a:p>
        </p:txBody>
      </p:sp>
      <p:sp>
        <p:nvSpPr>
          <p:cNvPr id="110" name="Google Shape;110;p10: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1:notes"/>
          <p:cNvSpPr txBox="1">
            <a:spLocks noGrp="1"/>
          </p:cNvSpPr>
          <p:nvPr>
            <p:ph type="body" idx="1"/>
          </p:nvPr>
        </p:nvSpPr>
        <p:spPr>
          <a:xfrm>
            <a:off x="666909" y="4715153"/>
            <a:ext cx="53352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11:notes"/>
          <p:cNvSpPr txBox="1">
            <a:spLocks noGrp="1"/>
          </p:cNvSpPr>
          <p:nvPr>
            <p:ph type="sldNum" idx="12"/>
          </p:nvPr>
        </p:nvSpPr>
        <p:spPr>
          <a:xfrm>
            <a:off x="3777607" y="9428584"/>
            <a:ext cx="28899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de-DE" sz="1200" b="0" i="0" u="none" strike="noStrike" cap="none">
                <a:solidFill>
                  <a:schemeClr val="dk1"/>
                </a:solidFill>
                <a:latin typeface="Calibri"/>
                <a:ea typeface="Calibri"/>
                <a:cs typeface="Calibri"/>
                <a:sym typeface="Calibri"/>
              </a:rPr>
              <a:t>Tämän dian yhteydessä voit kertoa lyhyesti </a:t>
            </a:r>
            <a:r>
              <a:rPr lang="de-DE" sz="1200" b="1" i="0" u="none" strike="noStrike" cap="none">
                <a:solidFill>
                  <a:schemeClr val="dk1"/>
                </a:solidFill>
                <a:latin typeface="Calibri"/>
                <a:ea typeface="Calibri"/>
                <a:cs typeface="Calibri"/>
                <a:sym typeface="Calibri"/>
              </a:rPr>
              <a:t>opetuskielen </a:t>
            </a:r>
            <a:r>
              <a:rPr lang="de-DE" sz="1200" b="0" i="0" u="none" strike="noStrike" cap="none">
                <a:solidFill>
                  <a:schemeClr val="dk1"/>
                </a:solidFill>
                <a:latin typeface="Calibri"/>
                <a:ea typeface="Calibri"/>
                <a:cs typeface="Calibri"/>
                <a:sym typeface="Calibri"/>
              </a:rPr>
              <a:t>määritelmästä: Kieli tai kielet, joita käytetään eri aineiden opettamiseen. Opetuskieli on tyypillisesti joko suomi tai ruotsi tai muu alueellinen kieli. Opetuskieli ei välttämättä ole kaikkien oppilaiden ensikieli. (Lisätietoa löydät linkin takaa.)</a:t>
            </a:r>
            <a:endParaRPr/>
          </a:p>
        </p:txBody>
      </p:sp>
      <p:sp>
        <p:nvSpPr>
          <p:cNvPr id="55" name="Google Shape;55;p2:notes"/>
          <p:cNvSpPr txBox="1">
            <a:spLocks noGrp="1"/>
          </p:cNvSpPr>
          <p:nvPr>
            <p:ph type="sldNum" idx="12"/>
          </p:nvPr>
        </p:nvSpPr>
        <p:spPr>
          <a:xfrm>
            <a:off x="3777607" y="9428584"/>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de-DE"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chemeClr val="dk1"/>
              </a:buClr>
              <a:buSzPts val="1400"/>
              <a:buFont typeface="Calibri"/>
              <a:buNone/>
            </a:pPr>
            <a:endParaRPr/>
          </a:p>
        </p:txBody>
      </p:sp>
      <p:sp>
        <p:nvSpPr>
          <p:cNvPr id="62" name="Google Shape;62;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Nämä osallistujaryhmät auttavat tunnistamaan koulun vahvuudet ja kehittämiskohteet.</a:t>
            </a:r>
            <a:endParaRPr/>
          </a:p>
        </p:txBody>
      </p:sp>
      <p:sp>
        <p:nvSpPr>
          <p:cNvPr id="68" name="Google Shape;68;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sz="1200" b="0" i="0" u="none" strike="noStrike" cap="none" dirty="0">
                <a:solidFill>
                  <a:schemeClr val="dk1"/>
                </a:solidFill>
                <a:highlight>
                  <a:srgbClr val="FFFF00"/>
                </a:highlight>
                <a:latin typeface="Calibri"/>
                <a:ea typeface="Calibri"/>
                <a:cs typeface="Calibri"/>
                <a:sym typeface="Calibri"/>
              </a:rPr>
              <a:t>Roadmap-hanke tukee koulun kielitietoisen toiminnan kehittämistä kohdentamalla kehittämisen näihin arviointiteemoihin. Tutustu teemoihin tarkemmin Koordinaattorin tukimateriaalissa</a:t>
            </a:r>
            <a:r>
              <a:rPr lang="de-DE" dirty="0"/>
              <a:t>.</a:t>
            </a:r>
            <a:endParaRPr sz="1200" b="0" i="0" u="none" strike="noStrike" cap="none" dirty="0">
              <a:solidFill>
                <a:schemeClr val="dk1"/>
              </a:solidFill>
              <a:latin typeface="Calibri"/>
              <a:ea typeface="Calibri"/>
              <a:cs typeface="Calibri"/>
              <a:sym typeface="Calibri"/>
            </a:endParaRPr>
          </a:p>
        </p:txBody>
      </p:sp>
      <p:sp>
        <p:nvSpPr>
          <p:cNvPr id="75" name="Google Shape;75;p5: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de-DE"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Roadmapin itsearviointi tehdään verkkokyselynä. Jokaiselle vastaajaryhmälle (rehtorit, opettajat, koulun muu henkilökunta, oppilaat, huoltajat) on oma kyselynsä, eli työkalussa on yhteensä viisi eri verkkokyselyä. Kyselyyn vastaaminen kestää noin 10–30 min. Eniten aikaa voi kulua opettajilla ja rehtoreilla, kun taas muiden kohderyhmien kysely vie vähemmän aikaa.</a:t>
            </a:r>
            <a:endParaRPr dirty="0"/>
          </a:p>
          <a:p>
            <a:pPr marL="0" marR="0" lvl="0" indent="0" algn="l" rtl="0">
              <a:lnSpc>
                <a:spcPct val="100000"/>
              </a:lnSpc>
              <a:spcBef>
                <a:spcPts val="0"/>
              </a:spcBef>
              <a:spcAft>
                <a:spcPts val="0"/>
              </a:spcAft>
              <a:buClr>
                <a:schemeClr val="dk1"/>
              </a:buClr>
              <a:buSzPts val="1400"/>
              <a:buFont typeface="Calibri"/>
              <a:buNone/>
            </a:pPr>
            <a:r>
              <a:rPr lang="de-DE" dirty="0"/>
              <a:t> </a:t>
            </a:r>
            <a:endParaRPr dirty="0"/>
          </a:p>
          <a:p>
            <a:pPr marL="0" marR="0" lvl="0" indent="0" algn="l" rtl="0">
              <a:lnSpc>
                <a:spcPct val="100000"/>
              </a:lnSpc>
              <a:spcBef>
                <a:spcPts val="0"/>
              </a:spcBef>
              <a:spcAft>
                <a:spcPts val="0"/>
              </a:spcAft>
              <a:buClr>
                <a:schemeClr val="dk1"/>
              </a:buClr>
              <a:buSzPts val="1400"/>
              <a:buFont typeface="Calibri"/>
              <a:buNone/>
            </a:pPr>
            <a:r>
              <a:rPr lang="de-DE" dirty="0"/>
              <a:t>Kyselyllä kerätään eri vastaajaryhmien näkemyksiä yhteisiin aiheisiin. Siten kyselyllä saadaan aikaan paitsi koko koulun kattava itsearviointi, myös todennettua erot eri vastaajaryhmien näkemyksissä. Jos esimerkiksi rehtorin ja oppilaiden näkemykset kohdassa “Tietoisuus kielen merkityksestä“ eroavat paljon, koulun on hyvä pohtia, mistä erot johtuvat ja miten toimintaa voisi kehittää.</a:t>
            </a:r>
            <a:endParaRPr dirty="0"/>
          </a:p>
          <a:p>
            <a:pPr marL="0" marR="0" lvl="0" indent="0" algn="l" rtl="0">
              <a:lnSpc>
                <a:spcPct val="100000"/>
              </a:lnSpc>
              <a:spcBef>
                <a:spcPts val="0"/>
              </a:spcBef>
              <a:spcAft>
                <a:spcPts val="0"/>
              </a:spcAft>
              <a:buClr>
                <a:schemeClr val="dk1"/>
              </a:buClr>
              <a:buSzPts val="1400"/>
              <a:buFont typeface="Calibri"/>
              <a:buNone/>
            </a:pPr>
            <a:endParaRPr dirty="0"/>
          </a:p>
        </p:txBody>
      </p:sp>
      <p:sp>
        <p:nvSpPr>
          <p:cNvPr id="81" name="Google Shape;81;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dirty="0"/>
              <a:t>Itsearvioinnin tuloksia analysoidaan koulun hanketiimissä automaattisesti tulostuvan raportin pohjalta. Raportti esittää tulokset monin eri tavoin. Yleistulokset kuvataan seittikaaviolla. Koulun vahvuudet ja kehittämiskohteet esitetään väreillä. Ruudun oikealla näet itsearvioinnin kohteena olleet 9 arviointiteemaa. Pohtiva hymiö rivin lopussa tarkoittaa sitä, että kohderyhmien näkemyksissä on eroja ja ko. alueisiin olisi syytä kiinnittää huomiota jatkossa.</a:t>
            </a:r>
            <a:endParaRPr dirty="0"/>
          </a:p>
        </p:txBody>
      </p:sp>
      <p:sp>
        <p:nvSpPr>
          <p:cNvPr id="88" name="Google Shape;88;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de-DE"/>
              <a:t>Sivuston navigaatio ohjaa käyttäjän analyysin seuraavalle tasolle, missä kohderyhmien vastaukset esitetään aluekohtaisesti. </a:t>
            </a:r>
            <a:endParaRPr/>
          </a:p>
        </p:txBody>
      </p:sp>
      <p:sp>
        <p:nvSpPr>
          <p:cNvPr id="95" name="Google Shape;95;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66909" y="4715153"/>
            <a:ext cx="5335200" cy="44669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3" name="Google Shape;103;p9:notes"/>
          <p:cNvSpPr txBox="1">
            <a:spLocks noGrp="1"/>
          </p:cNvSpPr>
          <p:nvPr>
            <p:ph type="sldNum" idx="12"/>
          </p:nvPr>
        </p:nvSpPr>
        <p:spPr>
          <a:xfrm>
            <a:off x="3777607" y="9428584"/>
            <a:ext cx="2889900" cy="49619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13"/>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13"/>
          <p:cNvSpPr txBox="1">
            <a:spLocks noGrp="1"/>
          </p:cNvSpPr>
          <p:nvPr>
            <p:ph type="body" idx="1"/>
          </p:nvPr>
        </p:nvSpPr>
        <p:spPr>
          <a:xfrm>
            <a:off x="395288" y="1556792"/>
            <a:ext cx="8291512" cy="41044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722313" y="2780928"/>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722313" y="1280741"/>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457200" y="1600201"/>
            <a:ext cx="4038600" cy="40610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16"/>
          <p:cNvSpPr txBox="1">
            <a:spLocks noGrp="1"/>
          </p:cNvSpPr>
          <p:nvPr>
            <p:ph type="body" idx="2"/>
          </p:nvPr>
        </p:nvSpPr>
        <p:spPr>
          <a:xfrm>
            <a:off x="4648200" y="1600201"/>
            <a:ext cx="4038600" cy="406104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 name="Google Shape;30;p17"/>
          <p:cNvSpPr txBox="1">
            <a:spLocks noGrp="1"/>
          </p:cNvSpPr>
          <p:nvPr>
            <p:ph type="body" idx="2"/>
          </p:nvPr>
        </p:nvSpPr>
        <p:spPr>
          <a:xfrm>
            <a:off x="457200" y="2174875"/>
            <a:ext cx="4040188" cy="348637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1" name="Google Shape;31;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2" name="Google Shape;32;p17"/>
          <p:cNvSpPr txBox="1">
            <a:spLocks noGrp="1"/>
          </p:cNvSpPr>
          <p:nvPr>
            <p:ph type="body" idx="4"/>
          </p:nvPr>
        </p:nvSpPr>
        <p:spPr>
          <a:xfrm>
            <a:off x="4645025" y="2174875"/>
            <a:ext cx="4041775" cy="348637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395288" y="1196975"/>
            <a:ext cx="8291512" cy="7921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3575050" y="273051"/>
            <a:ext cx="5111750" cy="546020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20"/>
          <p:cNvSpPr txBox="1">
            <a:spLocks noGrp="1"/>
          </p:cNvSpPr>
          <p:nvPr>
            <p:ph type="body" idx="2"/>
          </p:nvPr>
        </p:nvSpPr>
        <p:spPr>
          <a:xfrm>
            <a:off x="457200" y="1435101"/>
            <a:ext cx="3008313" cy="429815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1"/>
          </p:nvPr>
        </p:nvSpPr>
        <p:spPr>
          <a:xfrm>
            <a:off x="1792288" y="5367338"/>
            <a:ext cx="5486400" cy="3659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11">
            <a:alphaModFix/>
          </a:blip>
          <a:srcRect/>
          <a:stretch/>
        </p:blipFill>
        <p:spPr>
          <a:xfrm>
            <a:off x="2028" y="0"/>
            <a:ext cx="9139943" cy="6858000"/>
          </a:xfrm>
          <a:prstGeom prst="rect">
            <a:avLst/>
          </a:prstGeom>
          <a:noFill/>
          <a:ln>
            <a:noFill/>
          </a:ln>
        </p:spPr>
      </p:pic>
      <p:sp>
        <p:nvSpPr>
          <p:cNvPr id="11" name="Google Shape;11;p12"/>
          <p:cNvSpPr txBox="1">
            <a:spLocks noGrp="1"/>
          </p:cNvSpPr>
          <p:nvPr>
            <p:ph type="title"/>
          </p:nvPr>
        </p:nvSpPr>
        <p:spPr>
          <a:xfrm>
            <a:off x="395288" y="1196975"/>
            <a:ext cx="8291512" cy="79216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body" idx="1"/>
          </p:nvPr>
        </p:nvSpPr>
        <p:spPr>
          <a:xfrm>
            <a:off x="395288" y="2133600"/>
            <a:ext cx="8291512" cy="39925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ml.at/roadmapforschoo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coe.int/en/web/platform-plurilingual-intercultural-language-education/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title"/>
          </p:nvPr>
        </p:nvSpPr>
        <p:spPr>
          <a:xfrm>
            <a:off x="323528" y="188640"/>
            <a:ext cx="8291512" cy="23042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r>
              <a:rPr lang="de-DE" sz="3600" b="1" i="0" u="none" strike="noStrike" cap="none">
                <a:solidFill>
                  <a:schemeClr val="dk1"/>
                </a:solidFill>
                <a:latin typeface="Arial Narrow"/>
                <a:ea typeface="Arial Narrow"/>
                <a:cs typeface="Arial Narrow"/>
                <a:sym typeface="Arial Narrow"/>
              </a:rPr>
              <a:t>ROADMAP – askeleet kielitietoisen koulun kehittämiseen</a:t>
            </a:r>
            <a:endParaRPr>
              <a:latin typeface="Arial Narrow"/>
              <a:ea typeface="Arial Narrow"/>
              <a:cs typeface="Arial Narrow"/>
              <a:sym typeface="Arial Narrow"/>
            </a:endParaRPr>
          </a:p>
        </p:txBody>
      </p:sp>
      <p:sp>
        <p:nvSpPr>
          <p:cNvPr id="50" name="Google Shape;50;p1"/>
          <p:cNvSpPr txBox="1">
            <a:spLocks noGrp="1"/>
          </p:cNvSpPr>
          <p:nvPr>
            <p:ph type="body" idx="1"/>
          </p:nvPr>
        </p:nvSpPr>
        <p:spPr>
          <a:xfrm>
            <a:off x="899592" y="2708921"/>
            <a:ext cx="7416824" cy="12961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de-DE" sz="3200" b="0" i="1" u="none" strike="noStrike" cap="none">
                <a:solidFill>
                  <a:schemeClr val="dk1"/>
                </a:solidFill>
                <a:latin typeface="Arial Narrow"/>
                <a:ea typeface="Arial Narrow"/>
                <a:cs typeface="Arial Narrow"/>
                <a:sym typeface="Arial Narrow"/>
              </a:rPr>
              <a:t>ROADMAP-hanke pähkinänkuoressa</a:t>
            </a:r>
            <a:endParaRPr sz="3200" b="0" i="1"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Narrow"/>
              <a:ea typeface="Arial Narrow"/>
              <a:cs typeface="Arial Narrow"/>
              <a:sym typeface="Arial Narrow"/>
            </a:endParaRPr>
          </a:p>
        </p:txBody>
      </p:sp>
      <p:sp>
        <p:nvSpPr>
          <p:cNvPr id="51" name="Google Shape;51;p1"/>
          <p:cNvSpPr txBox="1"/>
          <p:nvPr/>
        </p:nvSpPr>
        <p:spPr>
          <a:xfrm>
            <a:off x="2159645" y="4581128"/>
            <a:ext cx="461927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600"/>
              <a:buFont typeface="Arial"/>
              <a:buNone/>
            </a:pPr>
            <a:r>
              <a:rPr lang="de-DE" sz="2400" b="0" i="0" u="sng" strike="noStrike" cap="none">
                <a:solidFill>
                  <a:schemeClr val="hlink"/>
                </a:solidFill>
                <a:latin typeface="Arial Narrow"/>
                <a:ea typeface="Arial Narrow"/>
                <a:cs typeface="Arial Narrow"/>
                <a:sym typeface="Arial Narrow"/>
                <a:hlinkClick r:id="rId3"/>
              </a:rPr>
              <a:t>www.ecml.at/roadmapforschools</a:t>
            </a:r>
            <a:endParaRPr sz="1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600"/>
              <a:buFont typeface="Arial"/>
              <a:buNone/>
            </a:pP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999263" y="367805"/>
            <a:ext cx="7772400" cy="6849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dirty="0">
                <a:latin typeface="Arial"/>
                <a:ea typeface="Arial"/>
                <a:cs typeface="Arial"/>
                <a:sym typeface="Arial"/>
              </a:rPr>
              <a:t>LAADUNVARMISTUS</a:t>
            </a:r>
          </a:p>
        </p:txBody>
      </p:sp>
      <p:pic>
        <p:nvPicPr>
          <p:cNvPr id="113" name="Google Shape;113;p10"/>
          <p:cNvPicPr preferRelativeResize="0"/>
          <p:nvPr/>
        </p:nvPicPr>
        <p:blipFill rotWithShape="1">
          <a:blip r:embed="rId3">
            <a:alphaModFix/>
          </a:blip>
          <a:srcRect/>
          <a:stretch/>
        </p:blipFill>
        <p:spPr>
          <a:xfrm>
            <a:off x="1472774" y="2095726"/>
            <a:ext cx="5799226" cy="3578249"/>
          </a:xfrm>
          <a:prstGeom prst="rect">
            <a:avLst/>
          </a:prstGeom>
          <a:noFill/>
          <a:ln>
            <a:noFill/>
          </a:ln>
        </p:spPr>
      </p:pic>
      <p:sp>
        <p:nvSpPr>
          <p:cNvPr id="114" name="Google Shape;114;p10"/>
          <p:cNvSpPr txBox="1"/>
          <p:nvPr/>
        </p:nvSpPr>
        <p:spPr>
          <a:xfrm>
            <a:off x="999263" y="1196752"/>
            <a:ext cx="756084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ROADMAP-hanke edistää laadukasta kehittämistä, joka pohjautuu kokemusten reflektointiin, yhteistyöhön ja kohdennettuihin toimiin.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title"/>
          </p:nvPr>
        </p:nvSpPr>
        <p:spPr>
          <a:xfrm>
            <a:off x="722313" y="2780928"/>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Kiitos!</a:t>
            </a:r>
            <a:endParaRPr/>
          </a:p>
        </p:txBody>
      </p:sp>
      <p:sp>
        <p:nvSpPr>
          <p:cNvPr id="121" name="Google Shape;121;p11"/>
          <p:cNvSpPr txBox="1">
            <a:spLocks noGrp="1"/>
          </p:cNvSpPr>
          <p:nvPr>
            <p:ph type="body" idx="1"/>
          </p:nvPr>
        </p:nvSpPr>
        <p:spPr>
          <a:xfrm>
            <a:off x="722313" y="1280741"/>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00"/>
              </a:spcBef>
              <a:spcAft>
                <a:spcPts val="0"/>
              </a:spcAft>
              <a:buSzPts val="2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0" y="476672"/>
            <a:ext cx="8687048"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de-DE" sz="2700" b="1" i="0" u="none" strike="noStrike" cap="none">
                <a:solidFill>
                  <a:schemeClr val="dk1"/>
                </a:solidFill>
                <a:latin typeface="Arial"/>
                <a:ea typeface="Arial"/>
                <a:cs typeface="Arial"/>
                <a:sym typeface="Arial"/>
              </a:rPr>
              <a:t>Alustalle on koottu tukimateriaalia ja taustalukemista tukemaan </a:t>
            </a:r>
            <a:r>
              <a:rPr lang="de-DE" sz="2700" b="1">
                <a:latin typeface="Arial"/>
                <a:ea typeface="Arial"/>
                <a:cs typeface="Arial"/>
                <a:sym typeface="Arial"/>
              </a:rPr>
              <a:t>kieli- ja kulttuuritietoista opetusta</a:t>
            </a:r>
            <a:endParaRPr sz="2700">
              <a:latin typeface="Arial"/>
              <a:ea typeface="Arial"/>
              <a:cs typeface="Arial"/>
              <a:sym typeface="Arial"/>
            </a:endParaRPr>
          </a:p>
        </p:txBody>
      </p:sp>
      <p:pic>
        <p:nvPicPr>
          <p:cNvPr id="58" name="Google Shape;58;p2"/>
          <p:cNvPicPr preferRelativeResize="0">
            <a:picLocks noGrp="1"/>
          </p:cNvPicPr>
          <p:nvPr>
            <p:ph type="body" idx="1"/>
          </p:nvPr>
        </p:nvPicPr>
        <p:blipFill rotWithShape="1">
          <a:blip r:embed="rId3">
            <a:alphaModFix/>
          </a:blip>
          <a:srcRect/>
          <a:stretch/>
        </p:blipFill>
        <p:spPr>
          <a:xfrm>
            <a:off x="2195736" y="1542427"/>
            <a:ext cx="4699372" cy="3658797"/>
          </a:xfrm>
          <a:prstGeom prst="rect">
            <a:avLst/>
          </a:prstGeom>
          <a:noFill/>
          <a:ln>
            <a:noFill/>
          </a:ln>
        </p:spPr>
      </p:pic>
      <p:sp>
        <p:nvSpPr>
          <p:cNvPr id="59" name="Google Shape;59;p2"/>
          <p:cNvSpPr/>
          <p:nvPr/>
        </p:nvSpPr>
        <p:spPr>
          <a:xfrm>
            <a:off x="755576" y="5474816"/>
            <a:ext cx="8356984" cy="6497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450"/>
              <a:buFont typeface="Arial"/>
              <a:buNone/>
            </a:pPr>
            <a:r>
              <a:rPr lang="de-DE" sz="1800" b="0" i="0" u="sng" strike="noStrike" cap="none">
                <a:solidFill>
                  <a:schemeClr val="hlink"/>
                </a:solidFill>
                <a:latin typeface="Arial Narrow"/>
                <a:ea typeface="Arial Narrow"/>
                <a:cs typeface="Arial Narrow"/>
                <a:sym typeface="Arial Narrow"/>
                <a:hlinkClick r:id="rId4"/>
              </a:rPr>
              <a:t>https://www.coe.int/en/web/platform-plurilingual-intercultural-language-education/home</a:t>
            </a:r>
            <a:endParaRPr sz="1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395536" y="620688"/>
            <a:ext cx="8291512"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dirty="0">
                <a:latin typeface="Arial"/>
                <a:ea typeface="Arial"/>
                <a:cs typeface="Arial"/>
                <a:sym typeface="Arial"/>
              </a:rPr>
              <a:t>ROADMAP-hankkeen tavoitteet ja kohderyhmät</a:t>
            </a:r>
            <a:endParaRPr sz="2800" dirty="0">
              <a:latin typeface="Arial"/>
              <a:ea typeface="Arial"/>
              <a:cs typeface="Arial"/>
              <a:sym typeface="Arial"/>
            </a:endParaRPr>
          </a:p>
        </p:txBody>
      </p:sp>
      <p:sp>
        <p:nvSpPr>
          <p:cNvPr id="65" name="Google Shape;65;p3"/>
          <p:cNvSpPr txBox="1">
            <a:spLocks noGrp="1"/>
          </p:cNvSpPr>
          <p:nvPr>
            <p:ph type="body" idx="1"/>
          </p:nvPr>
        </p:nvSpPr>
        <p:spPr>
          <a:xfrm>
            <a:off x="539552" y="1690606"/>
            <a:ext cx="8064896" cy="4104457"/>
          </a:xfrm>
          <a:prstGeom prst="rect">
            <a:avLst/>
          </a:prstGeom>
          <a:noFill/>
          <a:ln>
            <a:noFill/>
          </a:ln>
        </p:spPr>
        <p:txBody>
          <a:bodyPr spcFirstLastPara="1" wrap="square" lIns="91425" tIns="45700" rIns="91425" bIns="45700" anchor="t" anchorCtr="0">
            <a:noAutofit/>
          </a:bodyPr>
          <a:lstStyle/>
          <a:p>
            <a:pPr marL="342900" marR="0" lvl="0" indent="-342900" rtl="0">
              <a:lnSpc>
                <a:spcPct val="150000"/>
              </a:lnSpc>
              <a:spcBef>
                <a:spcPts val="0"/>
              </a:spcBef>
              <a:spcAft>
                <a:spcPts val="0"/>
              </a:spcAft>
              <a:buClr>
                <a:schemeClr val="dk1"/>
              </a:buClr>
              <a:buSzPts val="2800"/>
              <a:buFont typeface="Arial"/>
              <a:buChar char="•"/>
            </a:pPr>
            <a:r>
              <a:rPr lang="de-DE" sz="2400" dirty="0">
                <a:latin typeface="Arial"/>
                <a:ea typeface="Arial"/>
                <a:cs typeface="Arial"/>
                <a:sym typeface="Arial"/>
              </a:rPr>
              <a:t>Edistää </a:t>
            </a:r>
            <a:r>
              <a:rPr lang="de-DE" sz="2400" b="1" dirty="0">
                <a:latin typeface="Arial"/>
                <a:ea typeface="Arial"/>
                <a:cs typeface="Arial"/>
                <a:sym typeface="Arial"/>
              </a:rPr>
              <a:t>jokaisen</a:t>
            </a:r>
            <a:r>
              <a:rPr lang="de-DE" sz="2400" dirty="0">
                <a:latin typeface="Arial"/>
                <a:ea typeface="Arial"/>
                <a:cs typeface="Arial"/>
                <a:sym typeface="Arial"/>
              </a:rPr>
              <a:t> oppilaan </a:t>
            </a:r>
            <a:r>
              <a:rPr lang="de-DE" sz="2400" b="1" dirty="0">
                <a:latin typeface="Arial"/>
                <a:ea typeface="Arial"/>
                <a:cs typeface="Arial"/>
                <a:sym typeface="Arial"/>
              </a:rPr>
              <a:t>kielellisten</a:t>
            </a:r>
            <a:r>
              <a:rPr lang="de-DE" sz="2400" dirty="0">
                <a:latin typeface="Arial"/>
                <a:ea typeface="Arial"/>
                <a:cs typeface="Arial"/>
                <a:sym typeface="Arial"/>
              </a:rPr>
              <a:t> ja </a:t>
            </a:r>
            <a:r>
              <a:rPr lang="de-DE" sz="2400" b="1" dirty="0">
                <a:latin typeface="Arial"/>
                <a:ea typeface="Arial"/>
                <a:cs typeface="Arial"/>
                <a:sym typeface="Arial"/>
              </a:rPr>
              <a:t>kognitiivisten</a:t>
            </a:r>
            <a:r>
              <a:rPr lang="de-DE" sz="2400" dirty="0">
                <a:latin typeface="Arial"/>
                <a:ea typeface="Arial"/>
                <a:cs typeface="Arial"/>
                <a:sym typeface="Arial"/>
              </a:rPr>
              <a:t> taitojen kehittymistä koko koulun tasolla</a:t>
            </a:r>
            <a:endParaRPr sz="2400" dirty="0">
              <a:latin typeface="Arial"/>
              <a:ea typeface="Arial"/>
              <a:cs typeface="Arial"/>
              <a:sym typeface="Arial"/>
            </a:endParaRPr>
          </a:p>
          <a:p>
            <a:pPr marL="342900" marR="0" lvl="0" indent="-342900" rtl="0">
              <a:lnSpc>
                <a:spcPct val="150000"/>
              </a:lnSpc>
              <a:spcBef>
                <a:spcPts val="0"/>
              </a:spcBef>
              <a:spcAft>
                <a:spcPts val="0"/>
              </a:spcAft>
              <a:buClr>
                <a:schemeClr val="dk1"/>
              </a:buClr>
              <a:buSzPts val="2800"/>
              <a:buFont typeface="Arial"/>
              <a:buChar char="•"/>
            </a:pPr>
            <a:r>
              <a:rPr lang="de-DE" sz="2400" b="0" i="0" u="none" strike="noStrike" cap="none" dirty="0">
                <a:solidFill>
                  <a:schemeClr val="dk1"/>
                </a:solidFill>
                <a:latin typeface="Arial"/>
                <a:ea typeface="Arial"/>
                <a:cs typeface="Arial"/>
                <a:sym typeface="Arial"/>
              </a:rPr>
              <a:t>Auttaa kouluja </a:t>
            </a:r>
            <a:r>
              <a:rPr lang="de-DE" sz="2400" b="1" i="0" u="none" strike="noStrike" cap="none" dirty="0">
                <a:solidFill>
                  <a:schemeClr val="dk1"/>
                </a:solidFill>
                <a:latin typeface="Arial"/>
                <a:ea typeface="Arial"/>
                <a:cs typeface="Arial"/>
                <a:sym typeface="Arial"/>
              </a:rPr>
              <a:t>tunnistamaan</a:t>
            </a:r>
            <a:r>
              <a:rPr lang="de-DE" sz="2400" b="0" i="0" u="none" strike="noStrike" cap="none" dirty="0">
                <a:solidFill>
                  <a:schemeClr val="dk1"/>
                </a:solidFill>
                <a:latin typeface="Arial"/>
                <a:ea typeface="Arial"/>
                <a:cs typeface="Arial"/>
                <a:sym typeface="Arial"/>
              </a:rPr>
              <a:t> </a:t>
            </a:r>
            <a:r>
              <a:rPr lang="de-DE" sz="2400" dirty="0">
                <a:latin typeface="Arial"/>
                <a:ea typeface="Arial"/>
                <a:cs typeface="Arial"/>
                <a:sym typeface="Arial"/>
              </a:rPr>
              <a:t>kehittämiskohteensa ja löytämään niihin ratkaisut</a:t>
            </a:r>
            <a:endParaRPr sz="2400" dirty="0">
              <a:highlight>
                <a:srgbClr val="FFFF00"/>
              </a:highlight>
              <a:latin typeface="Arial"/>
              <a:ea typeface="Arial"/>
              <a:cs typeface="Arial"/>
              <a:sym typeface="Arial"/>
            </a:endParaRPr>
          </a:p>
          <a:p>
            <a:pPr marL="342900" marR="0" lvl="0" indent="-342900" rtl="0">
              <a:lnSpc>
                <a:spcPct val="150000"/>
              </a:lnSpc>
              <a:spcBef>
                <a:spcPts val="0"/>
              </a:spcBef>
              <a:spcAft>
                <a:spcPts val="0"/>
              </a:spcAft>
              <a:buClr>
                <a:schemeClr val="dk1"/>
              </a:buClr>
              <a:buSzPts val="2800"/>
              <a:buFont typeface="Arial"/>
              <a:buChar char="•"/>
            </a:pPr>
            <a:r>
              <a:rPr lang="de-DE" sz="2400" dirty="0">
                <a:latin typeface="Arial"/>
                <a:ea typeface="Arial"/>
                <a:cs typeface="Arial"/>
                <a:sym typeface="Arial"/>
              </a:rPr>
              <a:t>Tarjota </a:t>
            </a:r>
            <a:r>
              <a:rPr lang="de-DE" sz="2400" b="1" dirty="0">
                <a:latin typeface="Arial"/>
                <a:ea typeface="Arial"/>
                <a:cs typeface="Arial"/>
                <a:sym typeface="Arial"/>
              </a:rPr>
              <a:t>tukimateriaalia</a:t>
            </a:r>
            <a:r>
              <a:rPr lang="de-DE" sz="2400" dirty="0">
                <a:latin typeface="Arial"/>
                <a:ea typeface="Arial"/>
                <a:cs typeface="Arial"/>
                <a:sym typeface="Arial"/>
              </a:rPr>
              <a:t> kehittämisen tueksi</a:t>
            </a:r>
            <a:endParaRPr sz="2400"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395536" y="620688"/>
            <a:ext cx="8291400" cy="18002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1200"/>
              </a:spcBef>
              <a:spcAft>
                <a:spcPts val="0"/>
              </a:spcAft>
              <a:buClr>
                <a:schemeClr val="dk1"/>
              </a:buClr>
              <a:buSzPts val="1100"/>
              <a:buFont typeface="Calibri"/>
              <a:buNone/>
            </a:pPr>
            <a:r>
              <a:rPr lang="de-DE" sz="2800" b="1">
                <a:latin typeface="Arial"/>
                <a:ea typeface="Arial"/>
                <a:cs typeface="Arial"/>
                <a:sym typeface="Arial"/>
              </a:rPr>
              <a:t>Kouluyhteisö osallistujana</a:t>
            </a:r>
            <a:br>
              <a:rPr lang="de-DE" b="1">
                <a:solidFill>
                  <a:schemeClr val="dk1"/>
                </a:solidFill>
                <a:latin typeface="Arial"/>
                <a:ea typeface="Arial"/>
                <a:cs typeface="Arial"/>
                <a:sym typeface="Arial"/>
              </a:rPr>
            </a:br>
            <a:r>
              <a:rPr lang="de-DE" sz="2400" b="1">
                <a:solidFill>
                  <a:schemeClr val="dk1"/>
                </a:solidFill>
                <a:latin typeface="Arial"/>
                <a:ea typeface="Arial"/>
                <a:cs typeface="Arial"/>
                <a:sym typeface="Arial"/>
              </a:rPr>
              <a:t>Keitä </a:t>
            </a:r>
            <a:r>
              <a:rPr lang="de-DE" sz="2400" b="1">
                <a:latin typeface="Arial"/>
                <a:ea typeface="Arial"/>
                <a:cs typeface="Arial"/>
                <a:sym typeface="Arial"/>
              </a:rPr>
              <a:t>ovat</a:t>
            </a:r>
            <a:r>
              <a:rPr lang="de-DE" sz="2400" b="1">
                <a:solidFill>
                  <a:schemeClr val="dk1"/>
                </a:solidFill>
                <a:latin typeface="Arial"/>
                <a:ea typeface="Arial"/>
                <a:cs typeface="Arial"/>
                <a:sym typeface="Arial"/>
              </a:rPr>
              <a:t> ROADMAP-hankkeen osallistujat?</a:t>
            </a:r>
            <a:endParaRPr sz="2400">
              <a:latin typeface="Arial"/>
              <a:ea typeface="Arial"/>
              <a:cs typeface="Arial"/>
              <a:sym typeface="Arial"/>
            </a:endParaRPr>
          </a:p>
        </p:txBody>
      </p:sp>
      <p:sp>
        <p:nvSpPr>
          <p:cNvPr id="71" name="Google Shape;71;p4"/>
          <p:cNvSpPr txBox="1">
            <a:spLocks noGrp="1"/>
          </p:cNvSpPr>
          <p:nvPr>
            <p:ph type="body" idx="1"/>
          </p:nvPr>
        </p:nvSpPr>
        <p:spPr>
          <a:xfrm>
            <a:off x="1115616" y="2636912"/>
            <a:ext cx="7571072" cy="302448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400"/>
              <a:buChar char="•"/>
            </a:pPr>
            <a:r>
              <a:rPr lang="de-DE" sz="2400">
                <a:latin typeface="Arial"/>
                <a:ea typeface="Arial"/>
                <a:cs typeface="Arial"/>
                <a:sym typeface="Arial"/>
              </a:rPr>
              <a:t>Rehtorit </a:t>
            </a:r>
            <a:endParaRPr sz="2400">
              <a:latin typeface="Arial"/>
              <a:ea typeface="Arial"/>
              <a:cs typeface="Arial"/>
              <a:sym typeface="Arial"/>
            </a:endParaRPr>
          </a:p>
          <a:p>
            <a:pPr marL="342900" lvl="0" indent="-342900" algn="l" rtl="0">
              <a:lnSpc>
                <a:spcPct val="115000"/>
              </a:lnSpc>
              <a:spcBef>
                <a:spcPts val="0"/>
              </a:spcBef>
              <a:spcAft>
                <a:spcPts val="0"/>
              </a:spcAft>
              <a:buSzPts val="2400"/>
              <a:buChar char="•"/>
            </a:pPr>
            <a:r>
              <a:rPr lang="de-DE" sz="2400">
                <a:latin typeface="Arial"/>
                <a:ea typeface="Arial"/>
                <a:cs typeface="Arial"/>
                <a:sym typeface="Arial"/>
              </a:rPr>
              <a:t>Opettajat</a:t>
            </a:r>
            <a:endParaRPr sz="2400">
              <a:latin typeface="Arial"/>
              <a:ea typeface="Arial"/>
              <a:cs typeface="Arial"/>
              <a:sym typeface="Arial"/>
            </a:endParaRPr>
          </a:p>
          <a:p>
            <a:pPr marL="342900" lvl="0" indent="-342900" algn="l" rtl="0">
              <a:lnSpc>
                <a:spcPct val="115000"/>
              </a:lnSpc>
              <a:spcBef>
                <a:spcPts val="0"/>
              </a:spcBef>
              <a:spcAft>
                <a:spcPts val="0"/>
              </a:spcAft>
              <a:buSzPts val="2400"/>
              <a:buChar char="•"/>
            </a:pPr>
            <a:r>
              <a:rPr lang="de-DE" sz="2400">
                <a:latin typeface="Arial"/>
                <a:ea typeface="Arial"/>
                <a:cs typeface="Arial"/>
                <a:sym typeface="Arial"/>
              </a:rPr>
              <a:t>Koulun muu henkilökunta</a:t>
            </a:r>
            <a:endParaRPr sz="2400">
              <a:latin typeface="Arial"/>
              <a:ea typeface="Arial"/>
              <a:cs typeface="Arial"/>
              <a:sym typeface="Arial"/>
            </a:endParaRPr>
          </a:p>
          <a:p>
            <a:pPr marL="342900" lvl="0" indent="-342900" algn="l" rtl="0">
              <a:lnSpc>
                <a:spcPct val="115000"/>
              </a:lnSpc>
              <a:spcBef>
                <a:spcPts val="0"/>
              </a:spcBef>
              <a:spcAft>
                <a:spcPts val="0"/>
              </a:spcAft>
              <a:buSzPts val="2400"/>
              <a:buChar char="•"/>
            </a:pPr>
            <a:r>
              <a:rPr lang="de-DE" sz="2400">
                <a:latin typeface="Arial"/>
                <a:ea typeface="Arial"/>
                <a:cs typeface="Arial"/>
                <a:sym typeface="Arial"/>
              </a:rPr>
              <a:t>Oppilaat</a:t>
            </a:r>
            <a:endParaRPr sz="2400">
              <a:highlight>
                <a:srgbClr val="FFFF00"/>
              </a:highlight>
              <a:latin typeface="Arial"/>
              <a:ea typeface="Arial"/>
              <a:cs typeface="Arial"/>
              <a:sym typeface="Arial"/>
            </a:endParaRPr>
          </a:p>
          <a:p>
            <a:pPr marL="342900" lvl="0" indent="-342900" algn="l" rtl="0">
              <a:lnSpc>
                <a:spcPct val="115000"/>
              </a:lnSpc>
              <a:spcBef>
                <a:spcPts val="0"/>
              </a:spcBef>
              <a:spcAft>
                <a:spcPts val="0"/>
              </a:spcAft>
              <a:buSzPts val="2400"/>
              <a:buChar char="•"/>
            </a:pPr>
            <a:r>
              <a:rPr lang="de-DE" sz="2400">
                <a:latin typeface="Arial"/>
                <a:ea typeface="Arial"/>
                <a:cs typeface="Arial"/>
                <a:sym typeface="Arial"/>
              </a:rPr>
              <a:t>Huoltajat</a:t>
            </a:r>
            <a:endParaRPr sz="2400">
              <a:latin typeface="Arial"/>
              <a:ea typeface="Arial"/>
              <a:cs typeface="Arial"/>
              <a:sym typeface="Arial"/>
            </a:endParaRPr>
          </a:p>
          <a:p>
            <a:pPr marL="342900" marR="0" lvl="0" indent="0" algn="l" rtl="0">
              <a:lnSpc>
                <a:spcPct val="100000"/>
              </a:lnSpc>
              <a:spcBef>
                <a:spcPts val="0"/>
              </a:spcBef>
              <a:spcAft>
                <a:spcPts val="0"/>
              </a:spcAft>
              <a:buSzPts val="1800"/>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626301" y="478753"/>
            <a:ext cx="8091410" cy="79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de-DE" sz="2800" b="1" i="0" u="none" strike="noStrike" cap="none" dirty="0">
                <a:solidFill>
                  <a:schemeClr val="dk1"/>
                </a:solidFill>
                <a:latin typeface="Arial"/>
                <a:ea typeface="Arial"/>
                <a:cs typeface="Arial"/>
                <a:sym typeface="Arial"/>
              </a:rPr>
              <a:t>9 </a:t>
            </a:r>
            <a:r>
              <a:rPr lang="de-DE" sz="2800" b="1" dirty="0">
                <a:latin typeface="Arial"/>
                <a:ea typeface="Arial"/>
                <a:cs typeface="Arial"/>
                <a:sym typeface="Arial"/>
              </a:rPr>
              <a:t>arviointiteemaa</a:t>
            </a:r>
            <a:endParaRPr sz="2800" b="1" i="0" u="none" strike="noStrike" cap="none" dirty="0">
              <a:solidFill>
                <a:schemeClr val="dk1"/>
              </a:solidFill>
              <a:latin typeface="Arial"/>
              <a:ea typeface="Arial"/>
              <a:cs typeface="Arial"/>
              <a:sym typeface="Arial"/>
            </a:endParaRPr>
          </a:p>
        </p:txBody>
      </p:sp>
      <p:sp>
        <p:nvSpPr>
          <p:cNvPr id="78" name="Google Shape;78;p5"/>
          <p:cNvSpPr txBox="1">
            <a:spLocks noGrp="1"/>
          </p:cNvSpPr>
          <p:nvPr>
            <p:ph type="body" idx="1"/>
          </p:nvPr>
        </p:nvSpPr>
        <p:spPr>
          <a:xfrm>
            <a:off x="395536" y="1271052"/>
            <a:ext cx="8579432" cy="5182283"/>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Kielitietoisuus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Kielitiedon ja kielitaidon kehittäminen</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Metakielellinen tietoisuus</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Kielen merkitys oppimisessa</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Monikielisyyden arvostaminen</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Kielenoppimisen edistäminen koulun ulkopuolella</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Koulun monikielisyyden hyödyntäminen</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Vasta maahan tulleiden oppijoiden ja perheiden huomiointi</a:t>
            </a:r>
            <a:endParaRPr sz="2200" dirty="0">
              <a:latin typeface="Arial"/>
              <a:ea typeface="Arial"/>
              <a:cs typeface="Arial"/>
              <a:sym typeface="Arial"/>
            </a:endParaRPr>
          </a:p>
          <a:p>
            <a:pPr marL="457200" lvl="0" indent="-342900" algn="just" rtl="0">
              <a:lnSpc>
                <a:spcPct val="115000"/>
              </a:lnSpc>
              <a:spcBef>
                <a:spcPts val="0"/>
              </a:spcBef>
              <a:spcAft>
                <a:spcPts val="0"/>
              </a:spcAft>
              <a:buClr>
                <a:schemeClr val="dk1"/>
              </a:buClr>
              <a:buSzPts val="2000"/>
              <a:buFont typeface="Calibri"/>
              <a:buChar char="●"/>
            </a:pPr>
            <a:r>
              <a:rPr lang="de-DE" sz="2200" dirty="0">
                <a:latin typeface="Arial"/>
                <a:ea typeface="Arial"/>
                <a:cs typeface="Arial"/>
                <a:sym typeface="Arial"/>
              </a:rPr>
              <a:t>Ammatillinen kehittyminen</a:t>
            </a:r>
            <a:endParaRPr sz="2200" dirty="0">
              <a:latin typeface="Arial"/>
              <a:ea typeface="Arial"/>
              <a:cs typeface="Arial"/>
              <a:sym typeface="Arial"/>
            </a:endParaRPr>
          </a:p>
          <a:p>
            <a:pPr marL="114300" lvl="0" indent="0" algn="just" rtl="0">
              <a:lnSpc>
                <a:spcPct val="115000"/>
              </a:lnSpc>
              <a:spcBef>
                <a:spcPts val="0"/>
              </a:spcBef>
              <a:spcAft>
                <a:spcPts val="0"/>
              </a:spcAft>
              <a:buClr>
                <a:schemeClr val="dk1"/>
              </a:buClr>
              <a:buSzPts val="2000"/>
              <a:buNone/>
            </a:pPr>
            <a:endParaRPr sz="2200" dirty="0">
              <a:latin typeface="Arial"/>
              <a:ea typeface="Arial"/>
              <a:cs typeface="Arial"/>
              <a:sym typeface="Arial"/>
            </a:endParaRPr>
          </a:p>
          <a:p>
            <a:pPr marL="114300" lvl="0" indent="0" algn="just" rtl="0">
              <a:lnSpc>
                <a:spcPct val="115000"/>
              </a:lnSpc>
              <a:spcBef>
                <a:spcPts val="0"/>
              </a:spcBef>
              <a:spcAft>
                <a:spcPts val="0"/>
              </a:spcAft>
              <a:buClr>
                <a:schemeClr val="dk1"/>
              </a:buClr>
              <a:buSzPts val="2000"/>
              <a:buNone/>
            </a:pPr>
            <a:r>
              <a:rPr lang="de-DE" sz="2200" dirty="0">
                <a:latin typeface="Arial"/>
                <a:ea typeface="Arial"/>
                <a:cs typeface="Arial"/>
                <a:sym typeface="Arial"/>
              </a:rPr>
              <a:t>Jokaiselle arviointiteemalle on omat arvioinnin kohteet, joita tarkastellaan itsearviointiväittämien avulla.</a:t>
            </a: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152100" y="340742"/>
            <a:ext cx="8710800" cy="78226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ROADMAP:</a:t>
            </a:r>
            <a:r>
              <a:rPr lang="de-DE" sz="2800" b="1">
                <a:solidFill>
                  <a:schemeClr val="dk1"/>
                </a:solidFill>
                <a:latin typeface="Arial"/>
                <a:ea typeface="Arial"/>
                <a:cs typeface="Arial"/>
                <a:sym typeface="Arial"/>
              </a:rPr>
              <a:t> </a:t>
            </a:r>
            <a:r>
              <a:rPr lang="de-DE" sz="2800" b="1" i="0" u="none" strike="noStrike" cap="none">
                <a:solidFill>
                  <a:schemeClr val="dk1"/>
                </a:solidFill>
                <a:latin typeface="Arial"/>
                <a:ea typeface="Arial"/>
                <a:cs typeface="Arial"/>
                <a:sym typeface="Arial"/>
              </a:rPr>
              <a:t>verkkopohjainen </a:t>
            </a:r>
            <a:r>
              <a:rPr lang="de-DE" sz="2800" b="1">
                <a:latin typeface="Arial"/>
                <a:ea typeface="Arial"/>
                <a:cs typeface="Arial"/>
                <a:sym typeface="Arial"/>
              </a:rPr>
              <a:t>itsearviointityökalu</a:t>
            </a:r>
            <a:endParaRPr sz="2800" b="1" i="0" u="none" strike="noStrike" cap="none">
              <a:solidFill>
                <a:schemeClr val="dk1"/>
              </a:solidFill>
              <a:latin typeface="Arial"/>
              <a:ea typeface="Arial"/>
              <a:cs typeface="Arial"/>
              <a:sym typeface="Arial"/>
            </a:endParaRPr>
          </a:p>
        </p:txBody>
      </p:sp>
      <p:pic>
        <p:nvPicPr>
          <p:cNvPr id="84" name="Google Shape;84;p6"/>
          <p:cNvPicPr preferRelativeResize="0"/>
          <p:nvPr/>
        </p:nvPicPr>
        <p:blipFill rotWithShape="1">
          <a:blip r:embed="rId3">
            <a:alphaModFix/>
          </a:blip>
          <a:srcRect b="8751"/>
          <a:stretch/>
        </p:blipFill>
        <p:spPr>
          <a:xfrm>
            <a:off x="1547664" y="2204864"/>
            <a:ext cx="6222475" cy="3745283"/>
          </a:xfrm>
          <a:prstGeom prst="rect">
            <a:avLst/>
          </a:prstGeom>
          <a:noFill/>
          <a:ln>
            <a:noFill/>
          </a:ln>
        </p:spPr>
      </p:pic>
      <p:sp>
        <p:nvSpPr>
          <p:cNvPr id="85" name="Google Shape;85;p6"/>
          <p:cNvSpPr txBox="1"/>
          <p:nvPr/>
        </p:nvSpPr>
        <p:spPr>
          <a:xfrm>
            <a:off x="1979712" y="1340768"/>
            <a:ext cx="622247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Esimerkki rehtorikyselystä. </a:t>
            </a:r>
            <a:r>
              <a:rPr lang="de-DE" sz="1800">
                <a:solidFill>
                  <a:schemeClr val="dk1"/>
                </a:solidFill>
              </a:rPr>
              <a:t>V</a:t>
            </a:r>
            <a:r>
              <a:rPr lang="de-DE" sz="1800" b="0" i="0" u="none" strike="noStrike" cap="none">
                <a:solidFill>
                  <a:schemeClr val="dk1"/>
                </a:solidFill>
                <a:latin typeface="Arial"/>
                <a:ea typeface="Arial"/>
                <a:cs typeface="Arial"/>
                <a:sym typeface="Arial"/>
              </a:rPr>
              <a:t>astaajia pyydetään arvioimaan koulun toimintaa väittämi</a:t>
            </a:r>
            <a:r>
              <a:rPr lang="de-DE" sz="1800">
                <a:solidFill>
                  <a:schemeClr val="dk1"/>
                </a:solidFill>
              </a:rPr>
              <a:t>en avulla</a:t>
            </a:r>
            <a:r>
              <a:rPr lang="de-DE"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de-DE" sz="2800" b="1" i="0" u="none" strike="noStrike" cap="none">
                <a:solidFill>
                  <a:schemeClr val="dk1"/>
                </a:solidFill>
                <a:latin typeface="Arial"/>
                <a:ea typeface="Arial"/>
                <a:cs typeface="Arial"/>
                <a:sym typeface="Arial"/>
              </a:rPr>
              <a:t>Koulun tulokset</a:t>
            </a:r>
            <a:endParaRPr sz="2800" b="1" i="0" u="none" strike="noStrike" cap="none">
              <a:solidFill>
                <a:schemeClr val="dk1"/>
              </a:solidFill>
              <a:latin typeface="Arial"/>
              <a:ea typeface="Arial"/>
              <a:cs typeface="Arial"/>
              <a:sym typeface="Arial"/>
            </a:endParaRPr>
          </a:p>
        </p:txBody>
      </p:sp>
      <p:pic>
        <p:nvPicPr>
          <p:cNvPr id="91" name="Google Shape;91;p7"/>
          <p:cNvPicPr preferRelativeResize="0"/>
          <p:nvPr/>
        </p:nvPicPr>
        <p:blipFill rotWithShape="1">
          <a:blip r:embed="rId3">
            <a:alphaModFix/>
          </a:blip>
          <a:srcRect/>
          <a:stretch/>
        </p:blipFill>
        <p:spPr>
          <a:xfrm>
            <a:off x="897891" y="2276872"/>
            <a:ext cx="7466799" cy="3109126"/>
          </a:xfrm>
          <a:prstGeom prst="rect">
            <a:avLst/>
          </a:prstGeom>
          <a:noFill/>
          <a:ln>
            <a:noFill/>
          </a:ln>
        </p:spPr>
      </p:pic>
      <p:sp>
        <p:nvSpPr>
          <p:cNvPr id="92" name="Google Shape;92;p7"/>
          <p:cNvSpPr txBox="1"/>
          <p:nvPr/>
        </p:nvSpPr>
        <p:spPr>
          <a:xfrm>
            <a:off x="1360753" y="1512910"/>
            <a:ext cx="696274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Esimerkki verkkokyselyn antamista tuloksista koko koulun tasolla.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152100" y="340742"/>
            <a:ext cx="87108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de-DE" sz="2800" b="1" i="0" u="none" strike="noStrike" cap="none">
                <a:solidFill>
                  <a:schemeClr val="dk1"/>
                </a:solidFill>
                <a:latin typeface="Arial"/>
                <a:ea typeface="Arial"/>
                <a:cs typeface="Arial"/>
                <a:sym typeface="Arial"/>
              </a:rPr>
              <a:t>Tulokset aluekohtaisesti</a:t>
            </a:r>
            <a:endParaRPr sz="2800" b="1" i="0" u="none" strike="noStrike" cap="none">
              <a:solidFill>
                <a:schemeClr val="dk1"/>
              </a:solidFill>
              <a:latin typeface="Arial"/>
              <a:ea typeface="Arial"/>
              <a:cs typeface="Arial"/>
              <a:sym typeface="Arial"/>
            </a:endParaRPr>
          </a:p>
        </p:txBody>
      </p:sp>
      <p:pic>
        <p:nvPicPr>
          <p:cNvPr id="98" name="Google Shape;98;p8"/>
          <p:cNvPicPr preferRelativeResize="0"/>
          <p:nvPr/>
        </p:nvPicPr>
        <p:blipFill rotWithShape="1">
          <a:blip r:embed="rId3">
            <a:alphaModFix/>
          </a:blip>
          <a:srcRect/>
          <a:stretch/>
        </p:blipFill>
        <p:spPr>
          <a:xfrm>
            <a:off x="611560" y="2132856"/>
            <a:ext cx="7937548" cy="3658974"/>
          </a:xfrm>
          <a:prstGeom prst="rect">
            <a:avLst/>
          </a:prstGeom>
          <a:noFill/>
          <a:ln>
            <a:noFill/>
          </a:ln>
        </p:spPr>
      </p:pic>
      <p:sp>
        <p:nvSpPr>
          <p:cNvPr id="99" name="Google Shape;99;p8"/>
          <p:cNvSpPr txBox="1"/>
          <p:nvPr/>
        </p:nvSpPr>
        <p:spPr>
          <a:xfrm>
            <a:off x="1259632" y="1268760"/>
            <a:ext cx="691276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chemeClr val="dk1"/>
                </a:solidFill>
                <a:latin typeface="Arial"/>
                <a:ea typeface="Arial"/>
                <a:cs typeface="Arial"/>
                <a:sym typeface="Arial"/>
              </a:rPr>
              <a:t>Tuloksia voidaan tarkastella koulun sekä eri kohderyhmien tasolla.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395536" y="620688"/>
            <a:ext cx="8291400" cy="79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2800"/>
              <a:buFont typeface="Arial"/>
              <a:buNone/>
            </a:pPr>
            <a:r>
              <a:rPr lang="de-DE" sz="2800" b="1" dirty="0">
                <a:latin typeface="Arial"/>
                <a:ea typeface="Arial"/>
                <a:cs typeface="Arial"/>
                <a:sym typeface="Arial"/>
              </a:rPr>
              <a:t>Lupaavat käytännöt</a:t>
            </a:r>
            <a:endParaRPr sz="2800" b="1" dirty="0">
              <a:latin typeface="Arial"/>
              <a:ea typeface="Arial"/>
              <a:cs typeface="Arial"/>
              <a:sym typeface="Arial"/>
            </a:endParaRPr>
          </a:p>
        </p:txBody>
      </p:sp>
      <p:sp>
        <p:nvSpPr>
          <p:cNvPr id="106" name="Google Shape;106;p9"/>
          <p:cNvSpPr txBox="1">
            <a:spLocks noGrp="1"/>
          </p:cNvSpPr>
          <p:nvPr>
            <p:ph type="body" idx="1"/>
          </p:nvPr>
        </p:nvSpPr>
        <p:spPr>
          <a:xfrm>
            <a:off x="123950" y="1556800"/>
            <a:ext cx="8562900" cy="4104600"/>
          </a:xfrm>
          <a:prstGeom prst="rect">
            <a:avLst/>
          </a:prstGeom>
          <a:noFill/>
          <a:ln>
            <a:noFill/>
          </a:ln>
        </p:spPr>
        <p:txBody>
          <a:bodyPr spcFirstLastPara="1" wrap="square" lIns="91425" tIns="91425" rIns="91425" bIns="91425" anchor="t" anchorCtr="0">
            <a:noAutofit/>
          </a:bodyPr>
          <a:lstStyle/>
          <a:p>
            <a:pPr marL="457200" lvl="0" indent="-406400" algn="just" rtl="0">
              <a:lnSpc>
                <a:spcPct val="100000"/>
              </a:lnSpc>
              <a:spcBef>
                <a:spcPts val="400"/>
              </a:spcBef>
              <a:spcAft>
                <a:spcPts val="0"/>
              </a:spcAft>
              <a:buSzPts val="2800"/>
              <a:buFont typeface="Arial"/>
              <a:buChar char="●"/>
            </a:pPr>
            <a:r>
              <a:rPr lang="de-DE" sz="2800">
                <a:latin typeface="Arial"/>
                <a:ea typeface="Arial"/>
                <a:cs typeface="Arial"/>
                <a:sym typeface="Arial"/>
              </a:rPr>
              <a:t>Roadmap-hankkeen verkkosivuilla on runsas valikoima arviointiteemoihin liittyviä lupaavia käytäntöjä ja ideoita, joita voidaan hyödyntää koulun toiminnan kehittämisessä.</a:t>
            </a:r>
            <a:endParaRPr sz="2800">
              <a:latin typeface="Arial"/>
              <a:ea typeface="Arial"/>
              <a:cs typeface="Arial"/>
              <a:sym typeface="Arial"/>
            </a:endParaRPr>
          </a:p>
          <a:p>
            <a:pPr marL="457200" lvl="0" indent="-406400" algn="just" rtl="0">
              <a:lnSpc>
                <a:spcPct val="100000"/>
              </a:lnSpc>
              <a:spcBef>
                <a:spcPts val="0"/>
              </a:spcBef>
              <a:spcAft>
                <a:spcPts val="0"/>
              </a:spcAft>
              <a:buSzPts val="2800"/>
              <a:buFont typeface="Arial"/>
              <a:buChar char="●"/>
            </a:pPr>
            <a:r>
              <a:rPr lang="de-DE" sz="2800">
                <a:latin typeface="Arial"/>
                <a:ea typeface="Arial"/>
                <a:cs typeface="Arial"/>
                <a:sym typeface="Arial"/>
              </a:rPr>
              <a:t>Klikkaa teemaa ja innostu kokeilmaan käytäntöjä, joita on toteutettu kouluissa ympäri Eurooppaa ja muualla.</a:t>
            </a:r>
            <a:endParaRPr sz="28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On-screen Show (4:3)</PresentationFormat>
  <Paragraphs>57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 Narrow</vt:lpstr>
      <vt:lpstr>Calibri</vt:lpstr>
      <vt:lpstr>Arial</vt:lpstr>
      <vt:lpstr>Office Theme</vt:lpstr>
      <vt:lpstr>ROADMAP – askeleet kielitietoisen koulun kehittämiseen</vt:lpstr>
      <vt:lpstr>Alustalle on koottu tukimateriaalia ja taustalukemista tukemaan kieli- ja kulttuuritietoista opetusta</vt:lpstr>
      <vt:lpstr>ROADMAP-hankkeen tavoitteet ja kohderyhmät</vt:lpstr>
      <vt:lpstr>Kouluyhteisö osallistujana Keitä ovat ROADMAP-hankkeen osallistujat?</vt:lpstr>
      <vt:lpstr>9 arviointiteemaa</vt:lpstr>
      <vt:lpstr>ROADMAP: verkkopohjainen itsearviointityökalu</vt:lpstr>
      <vt:lpstr>Koulun tulokset</vt:lpstr>
      <vt:lpstr>Tulokset aluekohtaisesti</vt:lpstr>
      <vt:lpstr>Lupaavat käytännöt</vt:lpstr>
      <vt:lpstr>LAADUNVARMISTUS</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 askeleet kielitietoisen koulun kehittämiseen</dc:title>
  <dc:creator>Margit Huber</dc:creator>
  <cp:lastModifiedBy>Inha, Karoliina</cp:lastModifiedBy>
  <cp:revision>1</cp:revision>
  <dcterms:modified xsi:type="dcterms:W3CDTF">2021-06-16T11:01:06Z</dcterms:modified>
</cp:coreProperties>
</file>